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84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CD132-EABD-4339-AAE8-FC6ACB211087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BA6CE9-1400-4468-8DB1-56CD0DD0507A}">
      <dgm:prSet/>
      <dgm:spPr>
        <a:solidFill>
          <a:srgbClr val="0070C0"/>
        </a:solidFill>
      </dgm:spPr>
      <dgm:t>
        <a:bodyPr/>
        <a:lstStyle/>
        <a:p>
          <a:pPr algn="ctr">
            <a:lnSpc>
              <a:spcPct val="90000"/>
            </a:lnSpc>
            <a:spcBef>
              <a:spcPct val="0"/>
            </a:spcBef>
          </a:pPr>
          <a:r>
            <a:rPr lang="en-US" sz="3600" b="1" u="sng"/>
            <a:t>Team Design </a:t>
          </a:r>
          <a:endParaRPr lang="en-US" sz="3600" dirty="0"/>
        </a:p>
      </dgm:t>
    </dgm:pt>
    <dgm:pt modelId="{51C5038B-0A43-45CD-BBC2-1AC7074E00E8}" type="parTrans" cxnId="{059781A1-CDAD-4D50-AFBF-8F4B94164627}">
      <dgm:prSet/>
      <dgm:spPr/>
      <dgm:t>
        <a:bodyPr/>
        <a:lstStyle/>
        <a:p>
          <a:endParaRPr lang="en-US"/>
        </a:p>
      </dgm:t>
    </dgm:pt>
    <dgm:pt modelId="{DE77E740-6EE1-4C86-8380-52A3D98E53A8}" type="sibTrans" cxnId="{059781A1-CDAD-4D50-AFBF-8F4B94164627}">
      <dgm:prSet/>
      <dgm:spPr/>
      <dgm:t>
        <a:bodyPr/>
        <a:lstStyle/>
        <a:p>
          <a:endParaRPr lang="en-US"/>
        </a:p>
      </dgm:t>
    </dgm:pt>
    <dgm:pt modelId="{5EE89F35-6DD0-4193-AFE3-82EF34CB7D35}">
      <dgm:prSet custT="1"/>
      <dgm:spPr>
        <a:solidFill>
          <a:srgbClr val="0070C0"/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</a:pPr>
          <a:r>
            <a:rPr lang="en-US" sz="3000" b="1"/>
            <a:t>Five teams tied to counselor</a:t>
          </a:r>
          <a:endParaRPr lang="en-US" sz="3000" dirty="0"/>
        </a:p>
      </dgm:t>
    </dgm:pt>
    <dgm:pt modelId="{88218951-6A81-48D1-B958-4BFD2C89E6B2}" type="parTrans" cxnId="{17D8E3AB-D0EA-4BDD-B29F-92DF27B6CED9}">
      <dgm:prSet/>
      <dgm:spPr/>
      <dgm:t>
        <a:bodyPr/>
        <a:lstStyle/>
        <a:p>
          <a:endParaRPr lang="en-US"/>
        </a:p>
      </dgm:t>
    </dgm:pt>
    <dgm:pt modelId="{B0BF2EA7-EA3C-4CDA-961C-D4469678220D}" type="sibTrans" cxnId="{17D8E3AB-D0EA-4BDD-B29F-92DF27B6CED9}">
      <dgm:prSet/>
      <dgm:spPr/>
      <dgm:t>
        <a:bodyPr/>
        <a:lstStyle/>
        <a:p>
          <a:endParaRPr lang="en-US"/>
        </a:p>
      </dgm:t>
    </dgm:pt>
    <dgm:pt modelId="{E6CB133D-B02D-436E-859A-BC64BC07A465}">
      <dgm:prSet custT="1"/>
      <dgm:spPr>
        <a:solidFill>
          <a:srgbClr val="0070C0"/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</a:pPr>
          <a:r>
            <a:rPr lang="en-US" sz="3000" b="1"/>
            <a:t>1 admin / 1 counselor / 1 teacher / EL / SPED</a:t>
          </a:r>
          <a:endParaRPr lang="en-US" sz="3000" dirty="0"/>
        </a:p>
      </dgm:t>
    </dgm:pt>
    <dgm:pt modelId="{8691418A-8258-4929-98A1-2BDA2BAF4920}" type="parTrans" cxnId="{AF92DB1A-993B-46C5-A36D-C19293ABB7FB}">
      <dgm:prSet/>
      <dgm:spPr/>
      <dgm:t>
        <a:bodyPr/>
        <a:lstStyle/>
        <a:p>
          <a:endParaRPr lang="en-US"/>
        </a:p>
      </dgm:t>
    </dgm:pt>
    <dgm:pt modelId="{74BBA69F-9409-40F0-8991-49D27CA00D28}" type="sibTrans" cxnId="{AF92DB1A-993B-46C5-A36D-C19293ABB7FB}">
      <dgm:prSet/>
      <dgm:spPr/>
      <dgm:t>
        <a:bodyPr/>
        <a:lstStyle/>
        <a:p>
          <a:endParaRPr lang="en-US"/>
        </a:p>
      </dgm:t>
    </dgm:pt>
    <dgm:pt modelId="{40F6414E-5427-4B5B-99E5-F2EA6B9E8F07}">
      <dgm:prSet custT="1"/>
      <dgm:spPr>
        <a:solidFill>
          <a:srgbClr val="0070C0"/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</a:pPr>
          <a:r>
            <a:rPr lang="en-US" sz="3000" b="1"/>
            <a:t>ALWAYS meet together and breakout</a:t>
          </a:r>
          <a:endParaRPr lang="en-US" sz="3000" dirty="0"/>
        </a:p>
      </dgm:t>
    </dgm:pt>
    <dgm:pt modelId="{C27FBF25-CEC3-4E60-9929-FF100F4770FF}" type="parTrans" cxnId="{05FE0E0E-7747-4443-945B-32E6629166B6}">
      <dgm:prSet/>
      <dgm:spPr/>
      <dgm:t>
        <a:bodyPr/>
        <a:lstStyle/>
        <a:p>
          <a:endParaRPr lang="en-US"/>
        </a:p>
      </dgm:t>
    </dgm:pt>
    <dgm:pt modelId="{7C593F7E-3A47-48B0-BD53-33812B43C3EB}" type="sibTrans" cxnId="{05FE0E0E-7747-4443-945B-32E6629166B6}">
      <dgm:prSet/>
      <dgm:spPr/>
      <dgm:t>
        <a:bodyPr/>
        <a:lstStyle/>
        <a:p>
          <a:endParaRPr lang="en-US"/>
        </a:p>
      </dgm:t>
    </dgm:pt>
    <dgm:pt modelId="{3547279E-69BB-4E77-B872-F979ADFE81EE}">
      <dgm:prSet custT="1"/>
      <dgm:spPr>
        <a:solidFill>
          <a:srgbClr val="0070C0"/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</a:pPr>
          <a:r>
            <a:rPr lang="en-US" sz="3000" b="1"/>
            <a:t>Counselor leads and team decides</a:t>
          </a:r>
          <a:endParaRPr lang="en-US" sz="3000" dirty="0"/>
        </a:p>
      </dgm:t>
    </dgm:pt>
    <dgm:pt modelId="{759C1DE2-B6FD-4066-BE0B-FACD91EB6864}" type="parTrans" cxnId="{C6CF4D4C-1C5B-4DC9-B924-A1B6A30150B5}">
      <dgm:prSet/>
      <dgm:spPr/>
      <dgm:t>
        <a:bodyPr/>
        <a:lstStyle/>
        <a:p>
          <a:endParaRPr lang="en-US"/>
        </a:p>
      </dgm:t>
    </dgm:pt>
    <dgm:pt modelId="{68955C83-1179-44B0-902E-FF01FBA9D326}" type="sibTrans" cxnId="{C6CF4D4C-1C5B-4DC9-B924-A1B6A30150B5}">
      <dgm:prSet/>
      <dgm:spPr/>
      <dgm:t>
        <a:bodyPr/>
        <a:lstStyle/>
        <a:p>
          <a:endParaRPr lang="en-US"/>
        </a:p>
      </dgm:t>
    </dgm:pt>
    <dgm:pt modelId="{72CC7698-4183-46B3-B5A0-4BC2EBD98297}">
      <dgm:prSet custT="1"/>
      <dgm:spPr>
        <a:solidFill>
          <a:srgbClr val="0070C0"/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</a:pPr>
          <a:r>
            <a:rPr lang="en-US" sz="3000" b="1"/>
            <a:t>Admin communication with parents</a:t>
          </a:r>
          <a:endParaRPr lang="en-US" sz="3000" dirty="0"/>
        </a:p>
      </dgm:t>
    </dgm:pt>
    <dgm:pt modelId="{79CB38DE-9F06-431B-817E-224E33AE9F48}" type="parTrans" cxnId="{31469F0C-E3A0-4EE0-945D-EB393AE35EBA}">
      <dgm:prSet/>
      <dgm:spPr/>
      <dgm:t>
        <a:bodyPr/>
        <a:lstStyle/>
        <a:p>
          <a:endParaRPr lang="en-US"/>
        </a:p>
      </dgm:t>
    </dgm:pt>
    <dgm:pt modelId="{86D66399-5719-4CBE-BE81-28C761C8CA26}" type="sibTrans" cxnId="{31469F0C-E3A0-4EE0-945D-EB393AE35EBA}">
      <dgm:prSet/>
      <dgm:spPr/>
      <dgm:t>
        <a:bodyPr/>
        <a:lstStyle/>
        <a:p>
          <a:endParaRPr lang="en-US"/>
        </a:p>
      </dgm:t>
    </dgm:pt>
    <dgm:pt modelId="{D037A405-EC75-4600-8B14-938FC8F41229}">
      <dgm:prSet custT="1"/>
      <dgm:spPr>
        <a:solidFill>
          <a:srgbClr val="0070C0"/>
        </a:soli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</a:pPr>
          <a:r>
            <a:rPr lang="en-US" sz="3000" b="1"/>
            <a:t>Refer to attendance, behavior, academic path (vision)</a:t>
          </a:r>
          <a:endParaRPr lang="en-US" sz="3000" b="1" dirty="0"/>
        </a:p>
      </dgm:t>
    </dgm:pt>
    <dgm:pt modelId="{D6068F8E-A078-44BB-A0B6-1B7D299D25D8}" type="parTrans" cxnId="{5035073D-36EA-413D-9F57-2ABEC58A9C6C}">
      <dgm:prSet/>
      <dgm:spPr/>
      <dgm:t>
        <a:bodyPr/>
        <a:lstStyle/>
        <a:p>
          <a:endParaRPr lang="en-US"/>
        </a:p>
      </dgm:t>
    </dgm:pt>
    <dgm:pt modelId="{C16BCBD4-1285-4927-9F88-024231CFEECB}" type="sibTrans" cxnId="{5035073D-36EA-413D-9F57-2ABEC58A9C6C}">
      <dgm:prSet/>
      <dgm:spPr/>
      <dgm:t>
        <a:bodyPr/>
        <a:lstStyle/>
        <a:p>
          <a:endParaRPr lang="en-US"/>
        </a:p>
      </dgm:t>
    </dgm:pt>
    <dgm:pt modelId="{295097A5-E56A-4DE5-ADE8-9222C9166A27}" type="pres">
      <dgm:prSet presAssocID="{373CD132-EABD-4339-AAE8-FC6ACB211087}" presName="diagram" presStyleCnt="0">
        <dgm:presLayoutVars>
          <dgm:dir/>
          <dgm:resizeHandles val="exact"/>
        </dgm:presLayoutVars>
      </dgm:prSet>
      <dgm:spPr/>
    </dgm:pt>
    <dgm:pt modelId="{76B64770-CE9A-4743-A029-1EE0EA520512}" type="pres">
      <dgm:prSet presAssocID="{77BA6CE9-1400-4468-8DB1-56CD0DD0507A}" presName="node" presStyleLbl="node1" presStyleIdx="0" presStyleCnt="1" custScaleX="106114" custScaleY="129359" custLinFactNeighborX="-6287" custLinFactNeighborY="-276">
        <dgm:presLayoutVars>
          <dgm:bulletEnabled val="1"/>
        </dgm:presLayoutVars>
      </dgm:prSet>
      <dgm:spPr/>
    </dgm:pt>
  </dgm:ptLst>
  <dgm:cxnLst>
    <dgm:cxn modelId="{71642C08-E902-47B0-9033-181A46E7E054}" type="presOf" srcId="{72CC7698-4183-46B3-B5A0-4BC2EBD98297}" destId="{76B64770-CE9A-4743-A029-1EE0EA520512}" srcOrd="0" destOrd="5" presId="urn:microsoft.com/office/officeart/2005/8/layout/default"/>
    <dgm:cxn modelId="{31469F0C-E3A0-4EE0-945D-EB393AE35EBA}" srcId="{77BA6CE9-1400-4468-8DB1-56CD0DD0507A}" destId="{72CC7698-4183-46B3-B5A0-4BC2EBD98297}" srcOrd="4" destOrd="0" parTransId="{79CB38DE-9F06-431B-817E-224E33AE9F48}" sibTransId="{86D66399-5719-4CBE-BE81-28C761C8CA26}"/>
    <dgm:cxn modelId="{05FE0E0E-7747-4443-945B-32E6629166B6}" srcId="{77BA6CE9-1400-4468-8DB1-56CD0DD0507A}" destId="{40F6414E-5427-4B5B-99E5-F2EA6B9E8F07}" srcOrd="2" destOrd="0" parTransId="{C27FBF25-CEC3-4E60-9929-FF100F4770FF}" sibTransId="{7C593F7E-3A47-48B0-BD53-33812B43C3EB}"/>
    <dgm:cxn modelId="{4105F814-3ADB-4786-8ED7-F9664DBBF493}" type="presOf" srcId="{D037A405-EC75-4600-8B14-938FC8F41229}" destId="{76B64770-CE9A-4743-A029-1EE0EA520512}" srcOrd="0" destOrd="6" presId="urn:microsoft.com/office/officeart/2005/8/layout/default"/>
    <dgm:cxn modelId="{AF92DB1A-993B-46C5-A36D-C19293ABB7FB}" srcId="{77BA6CE9-1400-4468-8DB1-56CD0DD0507A}" destId="{E6CB133D-B02D-436E-859A-BC64BC07A465}" srcOrd="1" destOrd="0" parTransId="{8691418A-8258-4929-98A1-2BDA2BAF4920}" sibTransId="{74BBA69F-9409-40F0-8991-49D27CA00D28}"/>
    <dgm:cxn modelId="{F052851C-3CE7-4520-8501-B51DAFEA556D}" type="presOf" srcId="{40F6414E-5427-4B5B-99E5-F2EA6B9E8F07}" destId="{76B64770-CE9A-4743-A029-1EE0EA520512}" srcOrd="0" destOrd="3" presId="urn:microsoft.com/office/officeart/2005/8/layout/default"/>
    <dgm:cxn modelId="{16E07A25-82B9-4E42-98D9-EB5D06332EB2}" type="presOf" srcId="{3547279E-69BB-4E77-B872-F979ADFE81EE}" destId="{76B64770-CE9A-4743-A029-1EE0EA520512}" srcOrd="0" destOrd="4" presId="urn:microsoft.com/office/officeart/2005/8/layout/default"/>
    <dgm:cxn modelId="{E7C5E927-81F4-488F-8C72-0C53472085FE}" type="presOf" srcId="{E6CB133D-B02D-436E-859A-BC64BC07A465}" destId="{76B64770-CE9A-4743-A029-1EE0EA520512}" srcOrd="0" destOrd="2" presId="urn:microsoft.com/office/officeart/2005/8/layout/default"/>
    <dgm:cxn modelId="{5035073D-36EA-413D-9F57-2ABEC58A9C6C}" srcId="{77BA6CE9-1400-4468-8DB1-56CD0DD0507A}" destId="{D037A405-EC75-4600-8B14-938FC8F41229}" srcOrd="5" destOrd="0" parTransId="{D6068F8E-A078-44BB-A0B6-1B7D299D25D8}" sibTransId="{C16BCBD4-1285-4927-9F88-024231CFEECB}"/>
    <dgm:cxn modelId="{C6CF4D4C-1C5B-4DC9-B924-A1B6A30150B5}" srcId="{77BA6CE9-1400-4468-8DB1-56CD0DD0507A}" destId="{3547279E-69BB-4E77-B872-F979ADFE81EE}" srcOrd="3" destOrd="0" parTransId="{759C1DE2-B6FD-4066-BE0B-FACD91EB6864}" sibTransId="{68955C83-1179-44B0-902E-FF01FBA9D326}"/>
    <dgm:cxn modelId="{B8F58578-2BEA-4410-A69D-C49747B22D47}" type="presOf" srcId="{77BA6CE9-1400-4468-8DB1-56CD0DD0507A}" destId="{76B64770-CE9A-4743-A029-1EE0EA520512}" srcOrd="0" destOrd="0" presId="urn:microsoft.com/office/officeart/2005/8/layout/default"/>
    <dgm:cxn modelId="{E542B178-EADF-4981-A9BE-0DB2961CAF58}" type="presOf" srcId="{373CD132-EABD-4339-AAE8-FC6ACB211087}" destId="{295097A5-E56A-4DE5-ADE8-9222C9166A27}" srcOrd="0" destOrd="0" presId="urn:microsoft.com/office/officeart/2005/8/layout/default"/>
    <dgm:cxn modelId="{059781A1-CDAD-4D50-AFBF-8F4B94164627}" srcId="{373CD132-EABD-4339-AAE8-FC6ACB211087}" destId="{77BA6CE9-1400-4468-8DB1-56CD0DD0507A}" srcOrd="0" destOrd="0" parTransId="{51C5038B-0A43-45CD-BBC2-1AC7074E00E8}" sibTransId="{DE77E740-6EE1-4C86-8380-52A3D98E53A8}"/>
    <dgm:cxn modelId="{17D8E3AB-D0EA-4BDD-B29F-92DF27B6CED9}" srcId="{77BA6CE9-1400-4468-8DB1-56CD0DD0507A}" destId="{5EE89F35-6DD0-4193-AFE3-82EF34CB7D35}" srcOrd="0" destOrd="0" parTransId="{88218951-6A81-48D1-B958-4BFD2C89E6B2}" sibTransId="{B0BF2EA7-EA3C-4CDA-961C-D4469678220D}"/>
    <dgm:cxn modelId="{16CDAFC7-148D-4FDA-8ED0-F47B6982C779}" type="presOf" srcId="{5EE89F35-6DD0-4193-AFE3-82EF34CB7D35}" destId="{76B64770-CE9A-4743-A029-1EE0EA520512}" srcOrd="0" destOrd="1" presId="urn:microsoft.com/office/officeart/2005/8/layout/default"/>
    <dgm:cxn modelId="{D08F20FC-AFF2-42C6-8A3F-603A9D437991}" type="presParOf" srcId="{295097A5-E56A-4DE5-ADE8-9222C9166A27}" destId="{76B64770-CE9A-4743-A029-1EE0EA52051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64770-CE9A-4743-A029-1EE0EA520512}">
      <dsp:nvSpPr>
        <dsp:cNvPr id="0" name=""/>
        <dsp:cNvSpPr/>
      </dsp:nvSpPr>
      <dsp:spPr>
        <a:xfrm>
          <a:off x="0" y="0"/>
          <a:ext cx="6893139" cy="5041877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sng" kern="1200"/>
            <a:t>Team Design </a:t>
          </a:r>
          <a:endParaRPr lang="en-US" sz="3600" kern="1200" dirty="0"/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/>
            <a:t>Five teams tied to counselor</a:t>
          </a:r>
          <a:endParaRPr lang="en-US" sz="3000" kern="1200" dirty="0"/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/>
            <a:t>1 admin / 1 counselor / 1 teacher / EL / SPED</a:t>
          </a:r>
          <a:endParaRPr lang="en-US" sz="3000" kern="1200" dirty="0"/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/>
            <a:t>ALWAYS meet together and breakout</a:t>
          </a:r>
          <a:endParaRPr lang="en-US" sz="3000" kern="1200" dirty="0"/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/>
            <a:t>Counselor leads and team decides</a:t>
          </a:r>
          <a:endParaRPr lang="en-US" sz="3000" kern="1200" dirty="0"/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/>
            <a:t>Admin communication with parents</a:t>
          </a:r>
          <a:endParaRPr lang="en-US" sz="3000" kern="1200" dirty="0"/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b="1" kern="1200"/>
            <a:t>Refer to attendance, behavior, academic path (vision)</a:t>
          </a:r>
          <a:endParaRPr lang="en-US" sz="3000" b="1" kern="1200" dirty="0"/>
        </a:p>
      </dsp:txBody>
      <dsp:txXfrm>
        <a:off x="0" y="0"/>
        <a:ext cx="6893139" cy="5041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D5731-806E-1F42-1837-D9E50E609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0CACE-6C53-E7E7-24EF-38DF6949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FAC48-F978-E0D5-08AC-5B5D9128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2CD-62FE-44DD-99F2-42E76E7639C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89C97-5F99-73AD-377D-D36B9CE6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1CAB6-924E-8049-DEFA-EF0A66E4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46-CD5D-43C1-AE79-4618AB3B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37F9-C3B9-23FB-525B-6C1A3EEF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F161C-DFC7-32FB-158D-752998BD4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2200B-D050-1463-C1F6-1089E53F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2CD-62FE-44DD-99F2-42E76E7639C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C3E35-9691-FA5A-0077-42D0235F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2014B-C177-34C2-91CC-3D4BA25C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46-CD5D-43C1-AE79-4618AB3B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0DDF6-4C6D-2226-4C90-9134D2396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FD413-1DC0-64DF-63DF-58392F3C7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1C47A-B51B-20A9-5CC4-5F5AC8886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2CD-62FE-44DD-99F2-42E76E7639C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200FA-C512-BB21-84F8-9A14E8CF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98C5-30DE-ED9E-AAC7-348EFE9F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46-CD5D-43C1-AE79-4618AB3B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8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5173-17F7-A940-6D60-7ED3A256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E07D-5B58-7ABC-9A2F-6FDCABC10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0457F-B238-5726-8CDD-44CC86D0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2CD-62FE-44DD-99F2-42E76E7639C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1B12-A16F-D6AC-B057-D9142606A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70792-A765-A300-EB56-FB635440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46-CD5D-43C1-AE79-4618AB3B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C571-CFC7-FAB8-A9BD-ADC79F03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3B9B-FC90-F41E-DBAC-D16597FED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1D7E0-A0EE-6DF5-AE9F-54B80842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2CD-62FE-44DD-99F2-42E76E7639C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B0ECC-86C3-8D22-EB19-A761CD85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76A2E-8AB2-B824-EA16-C523C4BE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46-CD5D-43C1-AE79-4618AB3B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AAD8A-D31B-7F7C-B19B-24B76DC04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126A2-435F-868F-10E1-8F825A8B5C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82785-0E6D-0EBE-FC21-64E67A1C3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B49447-79B7-4886-9CA4-92179C7F7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2CD-62FE-44DD-99F2-42E76E7639C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EC359-9E84-9BF2-61FE-EC92D72E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5BF7D-9F1B-55E8-A57D-33029CA5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46-CD5D-43C1-AE79-4618AB3B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9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E7F9-97CB-8903-41D0-4B46AB8E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57C0A-7313-0B52-698C-0A526EEC6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323DF-64B0-EF05-BDA9-930BF5DEF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DB653-10B3-D06D-4539-7C6F2CE2C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6AFB9-C6DC-106C-E75E-D0E42C8C5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93A6C0-A58E-9C0C-C94C-4B137C8D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2CD-62FE-44DD-99F2-42E76E7639C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C62B64-AFAC-22E7-03AA-A2AAC72A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84344-FF05-93D9-9938-7AAFE6F2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46-CD5D-43C1-AE79-4618AB3B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F06E4-C95F-126D-661B-9135F0E1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9F7B2-6B17-1399-D5C6-DD7764B99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2CD-62FE-44DD-99F2-42E76E7639C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639C0-2E91-992E-8F53-47749F24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7E919-74ED-46D1-882E-29B17C65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46-CD5D-43C1-AE79-4618AB3B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8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16111-EE1D-E3F5-A012-50DA3B8E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2CD-62FE-44DD-99F2-42E76E7639C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1FD65-F552-E146-9A13-F8D88A73C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9944E-36B4-58C8-C786-4478D546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46-CD5D-43C1-AE79-4618AB3B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9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5930-7D81-66B5-858E-EAA3C49A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23F7-7393-E2A8-C681-5E312D091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428A9-85DC-649F-E05B-0D41DB0C4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2F64B-00E9-07DD-E0FD-AB53B4AB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2CD-62FE-44DD-99F2-42E76E7639C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C278A-4489-02DB-8C54-CC0B0FF4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B805A-D347-23C3-35D1-6D867FCE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46-CD5D-43C1-AE79-4618AB3B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4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1E0C-17A2-2AE4-2A7D-D5B99225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E5236-F4D1-C098-9A42-7F23FF0D1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797F0-4B3C-AA76-F88A-3E2135881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1EAF2-5128-4400-D0FF-476BEAF8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E2CD-62FE-44DD-99F2-42E76E7639C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4186E-1C6A-7DD1-07B8-4D1A6FDD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2A438-30B9-AC72-A044-DCFCF994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58146-CD5D-43C1-AE79-4618AB3B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5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549848-CBB0-6E8A-7392-32EE05AB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5A03D-A3A0-68E1-7037-03AC7A783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7FE83-C5E9-2594-480F-0D335FC52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47E2CD-62FE-44DD-99F2-42E76E7639C8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419B4-8C8F-E94F-7629-C2057B6CF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76B92-1373-60BD-87B9-90C7D71B7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858146-CD5D-43C1-AE79-4618AB3B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5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AEF1DC-6659-811E-1AF8-D20AD708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55" y="365125"/>
            <a:ext cx="6900289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/>
              <a:t>MCQUEEN TIER III TEAM</a:t>
            </a:r>
            <a:br>
              <a:rPr lang="en-US" sz="3700" b="1"/>
            </a:br>
            <a:endParaRPr lang="en-US" sz="3700" dirty="0"/>
          </a:p>
        </p:txBody>
      </p:sp>
      <p:pic>
        <p:nvPicPr>
          <p:cNvPr id="8" name="Picture 7" descr="A close-up of a wave of dots&#10;&#10;Description automatically generated">
            <a:extLst>
              <a:ext uri="{FF2B5EF4-FFF2-40B4-BE49-F238E27FC236}">
                <a16:creationId xmlns:a16="http://schemas.microsoft.com/office/drawing/2014/main" id="{B5EB7D3C-949B-FE4E-128E-131C4608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18" r="26533" b="2"/>
          <a:stretch/>
        </p:blipFill>
        <p:spPr>
          <a:xfrm>
            <a:off x="7333306" y="1530594"/>
            <a:ext cx="3796811" cy="379681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solidFill>
            <a:srgbClr val="0070C0"/>
          </a:solidFill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32042F2-1CF0-D038-9BB1-824727027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234362"/>
              </p:ext>
            </p:extLst>
          </p:nvPr>
        </p:nvGraphicFramePr>
        <p:xfrm>
          <a:off x="280656" y="1321807"/>
          <a:ext cx="6900289" cy="505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6FB3797-F2CF-7432-3A5B-F0B674942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3305" y="1569317"/>
            <a:ext cx="3949173" cy="37580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7038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F085B8-A2C0-4A6F-B663-CCC56F3CD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2658F6D6-96E0-421A-96D6-3DF40400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CF62545-93A0-4FD5-9B48-48DCA794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2AD2C-459A-3317-8EC5-1C0D63EE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/>
              <a:t>MCQUEEN TIER III TEAM ROLE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DD86F-3A21-BD08-1CF2-7EB006FBC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6662"/>
            <a:ext cx="5096934" cy="6102036"/>
          </a:xfrm>
        </p:spPr>
        <p:txBody>
          <a:bodyPr>
            <a:normAutofit fontScale="77500" lnSpcReduction="20000"/>
          </a:bodyPr>
          <a:lstStyle/>
          <a:p>
            <a:pPr marR="0"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Define Referral Process to T3</a:t>
            </a:r>
          </a:p>
          <a:p>
            <a:pPr marR="0" lvl="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3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Prioritize Intervention Path (Vision Focus in Order)</a:t>
            </a:r>
          </a:p>
          <a:p>
            <a:pPr marR="0"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Attendance</a:t>
            </a:r>
          </a:p>
          <a:p>
            <a:pPr marR="0"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Mental Health</a:t>
            </a:r>
          </a:p>
          <a:p>
            <a:pPr marR="0"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Behaviors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Academics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Maintain Academic Intervention Bank</a:t>
            </a:r>
          </a:p>
          <a:p>
            <a:pPr marR="0" lvl="1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sz="3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8AA6D-950B-97ED-40FA-C895409E2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378" y="1466662"/>
            <a:ext cx="5667470" cy="5631255"/>
          </a:xfrm>
        </p:spPr>
        <p:txBody>
          <a:bodyPr>
            <a:normAutofit fontScale="77500" lnSpcReduction="20000"/>
          </a:bodyPr>
          <a:lstStyle/>
          <a:p>
            <a:pPr marR="0" lvl="0">
              <a:buFont typeface="Wingdings" panose="05000000000000000000" pitchFamily="2" charset="2"/>
              <a:buChar char="Ø"/>
            </a:pPr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Monthly Data Review</a:t>
            </a:r>
          </a:p>
          <a:p>
            <a:pPr marR="0" lvl="0">
              <a:buFont typeface="Wingdings" panose="05000000000000000000" pitchFamily="2" charset="2"/>
              <a:buChar char="Ø"/>
            </a:pPr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Knowledge of BIG/Insight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Staff Quarterly PD</a:t>
            </a:r>
          </a:p>
          <a:p>
            <a:pPr marL="0" indent="0">
              <a:buNone/>
            </a:pPr>
            <a:endParaRPr lang="en-US" sz="3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Calendar Focus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Presentation / Bank Updates / Continuous Implementation)</a:t>
            </a:r>
          </a:p>
          <a:p>
            <a:pPr marL="457200" lvl="1" indent="0">
              <a:buNone/>
            </a:pPr>
            <a:endParaRPr lang="en-US" sz="3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buFont typeface="Wingdings" panose="05000000000000000000" pitchFamily="2" charset="2"/>
              <a:buChar char="Ø"/>
            </a:pPr>
            <a:r>
              <a:rPr lang="en-US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Seniors: Continuous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Soph: Q1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Junior: Q2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Freshman: Q3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T3 Contracts (Student, Teacher, Guardian, T3 Team Member)</a:t>
            </a:r>
          </a:p>
          <a:p>
            <a:pPr marL="0" indent="0">
              <a:buNone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46711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3ABAED"/>
            </a:gs>
            <a:gs pos="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FEE5BB-6B3F-5DD5-134B-BC7BBB76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243013"/>
            <a:ext cx="4727223" cy="437197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MCQUEEN 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TIER III </a:t>
            </a:r>
            <a:br>
              <a:rPr lang="en-US" sz="5400" b="1" dirty="0">
                <a:solidFill>
                  <a:schemeClr val="tx2"/>
                </a:solidFill>
              </a:rPr>
            </a:br>
            <a:r>
              <a:rPr lang="en-US" sz="5400" b="1" dirty="0">
                <a:solidFill>
                  <a:schemeClr val="tx2"/>
                </a:solidFill>
              </a:rPr>
              <a:t>TEAM ROLE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81E6A-4BA0-D707-1821-1239F38B8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079" y="508839"/>
            <a:ext cx="5961345" cy="616830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McQueen T3 team works in ranges and focuses on data points from counselors, teachers, IC, and Insight to determine type and level of need.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 members have superuser access in IC and have had training in BIG/Insight.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b="1" kern="1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team oversees all intervention pathways to begin and will refer to Attendance Tier 3 Team or Behavior Tier 3 Team depending on student need.  If both of those needs are being met with relation to WCSD expectations, then the team will create the academic support plan for the student. 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0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0F49336-4CFE-D44A-1E79-4659096DC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1253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8E174-2B4F-AA6B-DA41-52A9D776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019" y="636607"/>
            <a:ext cx="6228780" cy="148507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entury Schoolbook" panose="02040604050505020304" pitchFamily="18" charset="0"/>
              </a:rPr>
              <a:t>Various Systems to Recover/Earn Credit the Mustang Way</a:t>
            </a:r>
            <a:br>
              <a:rPr lang="en-US" sz="3600" b="1" dirty="0">
                <a:latin typeface="Century Schoolbook" panose="02040604050505020304" pitchFamily="18" charset="0"/>
              </a:rPr>
            </a:br>
            <a:endParaRPr 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8D805-F5D9-7F89-06D7-4BB0DF22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408" y="2434200"/>
            <a:ext cx="4316391" cy="426754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Unit Recovery</a:t>
            </a:r>
          </a:p>
          <a:p>
            <a:pPr lvl="1"/>
            <a:r>
              <a:rPr lang="en-US" sz="1800" dirty="0"/>
              <a:t>PLCs </a:t>
            </a:r>
          </a:p>
          <a:p>
            <a:pPr lvl="2"/>
            <a:r>
              <a:rPr lang="en-US" sz="1600" dirty="0"/>
              <a:t>Identify Students</a:t>
            </a:r>
          </a:p>
          <a:p>
            <a:pPr lvl="2"/>
            <a:r>
              <a:rPr lang="en-US" sz="1600" dirty="0"/>
              <a:t>Select Unit to Recover</a:t>
            </a:r>
          </a:p>
          <a:p>
            <a:pPr lvl="2"/>
            <a:r>
              <a:rPr lang="en-US" sz="1600" dirty="0"/>
              <a:t>Determine Teacher to Facilitate during IC.</a:t>
            </a:r>
          </a:p>
          <a:p>
            <a:pPr lvl="2"/>
            <a:r>
              <a:rPr lang="en-US" sz="1600" dirty="0"/>
              <a:t>Credit Recovered within 3 weeks of New Semester.</a:t>
            </a:r>
          </a:p>
          <a:p>
            <a:pPr lvl="2"/>
            <a:r>
              <a:rPr lang="en-US" sz="1600" dirty="0"/>
              <a:t>Request for Extension if needed.</a:t>
            </a:r>
          </a:p>
          <a:p>
            <a:r>
              <a:rPr lang="en-US" sz="2400" dirty="0"/>
              <a:t>Mastery Exams</a:t>
            </a:r>
          </a:p>
          <a:p>
            <a:pPr lvl="2"/>
            <a:r>
              <a:rPr lang="en-US" sz="1600" dirty="0"/>
              <a:t>Identify Students </a:t>
            </a:r>
          </a:p>
          <a:p>
            <a:pPr lvl="2"/>
            <a:r>
              <a:rPr lang="en-US" sz="1600" dirty="0"/>
              <a:t>Prescriptive Test </a:t>
            </a:r>
          </a:p>
          <a:p>
            <a:pPr lvl="2"/>
            <a:r>
              <a:rPr lang="en-US" sz="1600" dirty="0"/>
              <a:t>Administer Mastery Exam</a:t>
            </a:r>
          </a:p>
          <a:p>
            <a:pPr lvl="2"/>
            <a:r>
              <a:rPr lang="en-US" sz="1600" dirty="0"/>
              <a:t>20 hours Remediation Administered  via Edge prior to 2</a:t>
            </a:r>
            <a:r>
              <a:rPr lang="en-US" sz="1600" baseline="30000" dirty="0"/>
              <a:t>nd</a:t>
            </a:r>
            <a:r>
              <a:rPr lang="en-US" sz="1600" dirty="0"/>
              <a:t> test.</a:t>
            </a:r>
          </a:p>
          <a:p>
            <a:pPr lvl="2"/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424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D1FCC-6687-1CC4-772D-4F6B2D0E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81209"/>
            <a:ext cx="4368602" cy="159719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600" b="1" dirty="0">
                <a:latin typeface="Century Schoolbook" panose="02040604050505020304" pitchFamily="18" charset="0"/>
              </a:rPr>
              <a:t>Various Systems to Recover/Earn Credit the Mustang Way</a:t>
            </a:r>
            <a:endParaRPr lang="en-US" sz="36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146A4-6610-146D-9542-0EE8608F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2" y="2247932"/>
            <a:ext cx="4661440" cy="4419086"/>
          </a:xfrm>
        </p:spPr>
        <p:txBody>
          <a:bodyPr>
            <a:normAutofit/>
          </a:bodyPr>
          <a:lstStyle/>
          <a:p>
            <a:r>
              <a:rPr lang="en-US" sz="2200" dirty="0"/>
              <a:t>Credit Recovery</a:t>
            </a:r>
          </a:p>
          <a:p>
            <a:pPr lvl="1"/>
            <a:r>
              <a:rPr lang="en-US" sz="1800" dirty="0"/>
              <a:t>End of 2</a:t>
            </a:r>
            <a:r>
              <a:rPr lang="en-US" sz="1800" baseline="30000" dirty="0"/>
              <a:t>nd</a:t>
            </a:r>
            <a:r>
              <a:rPr lang="en-US" sz="1800" dirty="0"/>
              <a:t> Semester/Summer School</a:t>
            </a:r>
          </a:p>
          <a:p>
            <a:pPr lvl="1"/>
            <a:r>
              <a:rPr lang="en-US" sz="1800" dirty="0"/>
              <a:t>Teacher assigned during IC</a:t>
            </a:r>
          </a:p>
          <a:p>
            <a:pPr lvl="1"/>
            <a:r>
              <a:rPr lang="en-US" sz="1800" dirty="0"/>
              <a:t>Provide Support during IC for Unit Recovery and/or </a:t>
            </a:r>
            <a:r>
              <a:rPr lang="en-US" sz="1800"/>
              <a:t>to finish </a:t>
            </a:r>
            <a:r>
              <a:rPr lang="en-US" sz="1800" dirty="0"/>
              <a:t>Summer Coursework.</a:t>
            </a:r>
          </a:p>
          <a:p>
            <a:r>
              <a:rPr lang="en-US" sz="2200" dirty="0"/>
              <a:t>After School Program</a:t>
            </a:r>
          </a:p>
          <a:p>
            <a:pPr lvl="1"/>
            <a:r>
              <a:rPr lang="en-US" sz="1800" dirty="0"/>
              <a:t>Blended Learning Credit Recovery</a:t>
            </a:r>
          </a:p>
          <a:p>
            <a:pPr lvl="1"/>
            <a:r>
              <a:rPr lang="en-US" sz="1800" dirty="0"/>
              <a:t>Tuesdays/Thursdays</a:t>
            </a:r>
          </a:p>
          <a:p>
            <a:pPr lvl="1"/>
            <a:r>
              <a:rPr lang="en-US" sz="1800" dirty="0"/>
              <a:t>Mastery Exam Optional</a:t>
            </a:r>
          </a:p>
          <a:p>
            <a:r>
              <a:rPr lang="en-US" sz="2200" dirty="0" err="1"/>
              <a:t>Edgenuity</a:t>
            </a:r>
            <a:r>
              <a:rPr lang="en-US" sz="2200" dirty="0"/>
              <a:t> Blended Lessons to show Mastery</a:t>
            </a:r>
          </a:p>
          <a:p>
            <a:r>
              <a:rPr lang="en-US" sz="2200" dirty="0"/>
              <a:t>Project Based Unit/Credit Recovery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B2F515A-7912-E7E3-7B6D-36830EDF2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9" r="1219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565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BE5C6-8EDD-16A3-9F81-E459AAB5C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Reed Academic Intervention</a:t>
            </a:r>
          </a:p>
        </p:txBody>
      </p:sp>
      <p:pic>
        <p:nvPicPr>
          <p:cNvPr id="75" name="Picture 74" descr="A blue and tan shield with a letter r&#10;&#10;AI-generated content may be incorrect.">
            <a:extLst>
              <a:ext uri="{FF2B5EF4-FFF2-40B4-BE49-F238E27FC236}">
                <a16:creationId xmlns:a16="http://schemas.microsoft.com/office/drawing/2014/main" id="{B7873A79-603A-509B-EEE0-80E1DC745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906688"/>
            <a:ext cx="4777381" cy="487487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1B2721AE-5B76-DC22-45ED-7F21326E9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 sz="1700" dirty="0"/>
              <a:t>Department Menu for Intervention</a:t>
            </a:r>
          </a:p>
          <a:p>
            <a:r>
              <a:rPr lang="en-US" sz="1700" dirty="0"/>
              <a:t>Referral to Academic Intervention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700" dirty="0"/>
              <a:t>Targeting Students that would Best Benefit (data-driven)</a:t>
            </a:r>
          </a:p>
          <a:p>
            <a:r>
              <a:rPr lang="en-US" sz="1700" dirty="0"/>
              <a:t>Parent Notification of Response to Intervention</a:t>
            </a:r>
          </a:p>
          <a:p>
            <a:r>
              <a:rPr lang="en-US" sz="1700" dirty="0"/>
              <a:t>Assigning of INCs rather than an F (parameters determined by teacher)</a:t>
            </a:r>
          </a:p>
          <a:p>
            <a:r>
              <a:rPr lang="en-US" sz="1700" dirty="0"/>
              <a:t>Student Referral to Intersession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3236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B6ED5-93D3-6225-18C7-9172F9F4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143" y="288485"/>
            <a:ext cx="5763559" cy="598811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66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397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Century Schoolbook</vt:lpstr>
      <vt:lpstr>Courier New</vt:lpstr>
      <vt:lpstr>Wingdings</vt:lpstr>
      <vt:lpstr>Office Theme</vt:lpstr>
      <vt:lpstr>MCQUEEN TIER III TEAM </vt:lpstr>
      <vt:lpstr>MCQUEEN TIER III TEAM ROLE</vt:lpstr>
      <vt:lpstr>MCQUEEN  TIER III  TEAM ROLE</vt:lpstr>
      <vt:lpstr>Various Systems to Recover/Earn Credit the Mustang Way </vt:lpstr>
      <vt:lpstr>Various Systems to Recover/Earn Credit the Mustang Way</vt:lpstr>
      <vt:lpstr>Reed Academic Intervention</vt:lpstr>
      <vt:lpstr>PowerPoint Presentation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Holbrook, Freeman</dc:creator>
  <cp:lastModifiedBy>Ramsey, Leah</cp:lastModifiedBy>
  <cp:revision>5</cp:revision>
  <dcterms:created xsi:type="dcterms:W3CDTF">2025-01-27T16:23:29Z</dcterms:created>
  <dcterms:modified xsi:type="dcterms:W3CDTF">2025-02-06T19:17:56Z</dcterms:modified>
</cp:coreProperties>
</file>